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71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96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12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73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46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4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42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2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4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1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86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5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54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6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40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59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4FBD76-E9DC-475E-87CE-7D190A845E8D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7229-F7C8-4B75-9004-7E729DB85F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356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033520" y="71735"/>
            <a:ext cx="616712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JAVNI POZIV</a:t>
            </a:r>
          </a:p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ZA DODJELU STIPENDIJA </a:t>
            </a: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VOJNIM STIPENDISTIMA</a:t>
            </a:r>
          </a:p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UČENICIMA SREDNJIH ŠKOLA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247650"/>
            <a:ext cx="2794000" cy="27940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3982720" y="2137956"/>
            <a:ext cx="778256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dirty="0" smtClean="0"/>
              <a:t>U školskoj godini 2024./2025. Ministarstvo obrane dodijelit će do </a:t>
            </a:r>
            <a:r>
              <a:rPr lang="hr-HR" sz="2000" b="1" dirty="0" smtClean="0"/>
              <a:t>500 stipendija redovitim učenicima srednjih škola za radna mjesta vojnika/mornara </a:t>
            </a:r>
            <a:r>
              <a:rPr lang="hr-HR" sz="2000" dirty="0" smtClean="0"/>
              <a:t>u Oružanim snagama RH</a:t>
            </a:r>
            <a:endParaRPr lang="hr-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2" y="3186911"/>
            <a:ext cx="7923388" cy="24560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9888">
            <a:off x="2317022" y="4058920"/>
            <a:ext cx="2602230" cy="86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b="33315"/>
          <a:stretch/>
        </p:blipFill>
        <p:spPr>
          <a:xfrm>
            <a:off x="5080000" y="3611484"/>
            <a:ext cx="6980580" cy="31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3" y="0"/>
            <a:ext cx="5980795" cy="67231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97" y="162559"/>
            <a:ext cx="5677342" cy="5739305"/>
          </a:xfrm>
          <a:prstGeom prst="rect">
            <a:avLst/>
          </a:prstGeom>
        </p:spPr>
      </p:pic>
      <p:sp>
        <p:nvSpPr>
          <p:cNvPr id="7" name="Strelica ulijevo 6"/>
          <p:cNvSpPr/>
          <p:nvPr/>
        </p:nvSpPr>
        <p:spPr>
          <a:xfrm rot="8143513">
            <a:off x="5372892" y="6164921"/>
            <a:ext cx="678286" cy="32334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638800" y="296164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6511357" y="6211054"/>
            <a:ext cx="521809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Rok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za podnošenje prijava je 30. rujna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56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57597" y="318254"/>
            <a:ext cx="370806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Prouči i podnesi Prijavu!</a:t>
            </a:r>
            <a:endParaRPr lang="hr-HR" sz="2400" dirty="0"/>
          </a:p>
        </p:txBody>
      </p:sp>
      <p:sp>
        <p:nvSpPr>
          <p:cNvPr id="3" name="Pravokutnik 2"/>
          <p:cNvSpPr/>
          <p:nvPr/>
        </p:nvSpPr>
        <p:spPr>
          <a:xfrm>
            <a:off x="213360" y="1334760"/>
            <a:ext cx="5354320" cy="5078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Nakon podnošenja prijave</a:t>
            </a:r>
            <a:r>
              <a:rPr lang="hr-HR" sz="2000" b="1" dirty="0" smtClean="0"/>
              <a:t>, po pozivu Ministarstva obrane, učenici koji ispunjavaju uvjete iz javnog poziva upućuju se na zdravstvene preglede u Zavod za zrakoplovnu medicinu Zagreb ili u Zavod za pomorsku medicinu Split te na inicijalnu provjeru tjelesne spremnosti u skladu s odredbama Pravilnika o utvrđivanju zdravstvenih, psihičkih, tjelesnih i sigurnosnih uvjeta za prijam u službu u Oružane snage Republike Hrvatske („Narodne novine“, br. 37/24) propisanim za način i kriterije provedbe zdravstvenih pregleda kandidata za onu kategoriju vojnog osoblja za koju se prijavljuju.</a:t>
            </a:r>
            <a:endParaRPr lang="hr-HR" sz="2000" b="1" dirty="0"/>
          </a:p>
        </p:txBody>
      </p:sp>
      <p:sp>
        <p:nvSpPr>
          <p:cNvPr id="4" name="Pravokutnik 3"/>
          <p:cNvSpPr/>
          <p:nvPr/>
        </p:nvSpPr>
        <p:spPr>
          <a:xfrm>
            <a:off x="5811520" y="0"/>
            <a:ext cx="6096000" cy="6709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Nakon zaprimanja prijave </a:t>
            </a:r>
            <a:r>
              <a:rPr lang="hr-HR" b="1" dirty="0">
                <a:solidFill>
                  <a:schemeClr val="lt1"/>
                </a:solidFill>
              </a:rPr>
              <a:t>Ministarstvo obrane pozvat će zainteresirane kandidate/kinje – učenike srednjih škola na odabirni postupak.</a:t>
            </a:r>
          </a:p>
          <a:p>
            <a:endParaRPr lang="hr-HR" sz="1200" b="1" dirty="0">
              <a:solidFill>
                <a:schemeClr val="lt1"/>
              </a:solidFill>
            </a:endParaRPr>
          </a:p>
          <a:p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U odabirnom postupku kandidati/kinje moraju zadovoljiti zdravstvene, psihičke, tjelesne i sigurnosne kriterije za kategoriju osoblja za koju se prijavljuju.</a:t>
            </a:r>
          </a:p>
          <a:p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Kandidati/kinje – učenici koji će zadovoljiti kriterije odabirnog postupka moći će s Ministarstvom obrane potpisati ugovor o stipendiranju, temeljem kojeg će primati stipendiju tijekom srednjoškolskog obrazovanja. </a:t>
            </a:r>
            <a:endParaRPr lang="hr-HR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Nakon 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završetka redovitog srednjoškolskog obrazovanja, temeljem ugovora o stipendiranju, primaju se u službu u Oružane snage Republike Hrvatske prema propisanoj proceduri.</a:t>
            </a:r>
          </a:p>
          <a:p>
            <a:endParaRPr lang="hr-HR" sz="1000" b="1" dirty="0">
              <a:solidFill>
                <a:schemeClr val="lt1"/>
              </a:solidFill>
            </a:endParaRPr>
          </a:p>
          <a:p>
            <a:r>
              <a:rPr lang="hr-HR" b="1" dirty="0">
                <a:solidFill>
                  <a:schemeClr val="lt1"/>
                </a:solidFill>
              </a:rPr>
              <a:t>Informacije u vezi s javnim pozivom kandidati/kinje mogu dobiti u Središnjici za upravljanje </a:t>
            </a:r>
            <a:r>
              <a:rPr lang="hr-HR" b="1" dirty="0" smtClean="0">
                <a:solidFill>
                  <a:schemeClr val="lt1"/>
                </a:solidFill>
              </a:rPr>
              <a:t>osobljem</a:t>
            </a:r>
          </a:p>
          <a:p>
            <a:r>
              <a:rPr lang="hr-HR" b="1" dirty="0" smtClean="0">
                <a:solidFill>
                  <a:schemeClr val="lt1"/>
                </a:solidFill>
              </a:rPr>
              <a:t> </a:t>
            </a:r>
            <a:r>
              <a:rPr lang="hr-HR" b="1" dirty="0">
                <a:solidFill>
                  <a:schemeClr val="lt1"/>
                </a:solidFill>
              </a:rPr>
              <a:t>(tel. </a:t>
            </a:r>
            <a:r>
              <a:rPr lang="hr-HR" b="1" dirty="0">
                <a:solidFill>
                  <a:schemeClr val="lt1"/>
                </a:solidFill>
              </a:rPr>
              <a:t>01/3784-812, tel. 01/3784-814).</a:t>
            </a:r>
          </a:p>
        </p:txBody>
      </p:sp>
    </p:spTree>
    <p:extLst>
      <p:ext uri="{BB962C8B-B14F-4D97-AF65-F5344CB8AC3E}">
        <p14:creationId xmlns:p14="http://schemas.microsoft.com/office/powerpoint/2010/main" val="301669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257</Words>
  <Application>Microsoft Office PowerPoint</Application>
  <PresentationFormat>Široki zaslon</PresentationFormat>
  <Paragraphs>15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Knjižnica</dc:creator>
  <cp:lastModifiedBy>Knjižnica</cp:lastModifiedBy>
  <cp:revision>6</cp:revision>
  <dcterms:created xsi:type="dcterms:W3CDTF">2024-09-13T11:26:41Z</dcterms:created>
  <dcterms:modified xsi:type="dcterms:W3CDTF">2024-09-13T12:07:27Z</dcterms:modified>
</cp:coreProperties>
</file>